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4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6638"/>
  <p:embeddedFontLst>
    <p:embeddedFont>
      <p:font typeface="Arimo" panose="020B060402020202020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Garamond" panose="02020404030301010803" pitchFamily="18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iV2xpBDhxk2t2kN0YWXGeOhJC1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1B5B0A-F45C-46C3-8ADB-4FB51DB71B17}">
  <a:tblStyle styleId="{B91B5B0A-F45C-46C3-8ADB-4FB51DB71B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2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2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2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lang="en-US" sz="4400" i="1">
                <a:latin typeface="Arial"/>
                <a:ea typeface="Arial"/>
                <a:cs typeface="Arial"/>
                <a:sym typeface="Arial"/>
              </a:rPr>
              <a:t>Make sure you have a pen and paper at the ready!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d0674ccc4_0_30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2d0674cc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12d0674ccc4_0_3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Show flashcards to parents MTYT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d0674ccc4_0_37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2d0674ccc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12d0674ccc4_0_3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d0674ccc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12d0674ccc4_0_4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12d0674ccc4_0_43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d0674ccc4_0_50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2d0674ccc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g12d0674ccc4_0_5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d0674ccc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g12d0674ccc4_0_6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2d0674ccc4_0_63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d0674ccc4_0_7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2d0674ccc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d0674ccc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12d0674ccc4_0_8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2d0674ccc4_0_81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d0674ccc4_0_88:notes"/>
          <p:cNvSpPr txBox="1"/>
          <p:nvPr/>
        </p:nvSpPr>
        <p:spPr>
          <a:xfrm>
            <a:off x="0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Ruth Miskin Literacy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2d0674ccc4_0_88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2d0674ccc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12d0674ccc4_0_8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22701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Use My Turn Your Turn with the parents to have a go at some Fred Talk – you Fred Talk a CVC word  d_o_g, they Fred Talk it back &amp; ask them to tell you what word Fred is trying to say.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d0674ccc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g12d0674ccc4_0_96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Use My Turn Your Turn with the parents – say “show me three fingers – the word is dog.”  </a:t>
            </a:r>
            <a:endParaRPr/>
          </a:p>
        </p:txBody>
      </p:sp>
      <p:sp>
        <p:nvSpPr>
          <p:cNvPr id="270" name="Google Shape;270;g12d0674ccc4_0_96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d0674ccc4_0_10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2d0674ccc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d0674ccc4_0_109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12d0674ccc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6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p3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3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3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35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36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36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3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37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d0674ccc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2d0674ccc4_0_21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12d0674ccc4_0_211:notes"/>
          <p:cNvSpPr txBox="1">
            <a:spLocks noGrp="1"/>
          </p:cNvSpPr>
          <p:nvPr>
            <p:ph type="sldNum" idx="12"/>
          </p:nvPr>
        </p:nvSpPr>
        <p:spPr>
          <a:xfrm>
            <a:off x="3852862" y="9429750"/>
            <a:ext cx="2944800" cy="496800"/>
          </a:xfrm>
          <a:prstGeom prst="rect">
            <a:avLst/>
          </a:prstGeom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3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38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5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d0674ccc4_0_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2d0674cc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d0674ccc4_0_5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2d0674cc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12d0674ccc4_0_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d0674ccc4_0_11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2d0674cc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12d0674ccc4_0_1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/>
            </a:r>
            <a:br>
              <a:rPr lang="en-US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d0674ccc4_0_17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2d0674cc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12d0674ccc4_0_1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d0674ccc4_0_23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2d0674ccc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2d0674ccc4_0_2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?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?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?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88" name="Google Shape;88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?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90" name="Google Shape;90;p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?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96" name="Google Shape;96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?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97" name="Google Shape;97;p6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6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9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6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46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46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6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8"/>
          <p:cNvGrpSpPr/>
          <p:nvPr/>
        </p:nvGrpSpPr>
        <p:grpSpPr>
          <a:xfrm>
            <a:off x="228600" y="2889250"/>
            <a:ext cx="8610600" cy="201612"/>
            <a:chOff x="144" y="1680"/>
            <a:chExt cx="5424" cy="144"/>
          </a:xfrm>
        </p:grpSpPr>
        <p:sp>
          <p:nvSpPr>
            <p:cNvPr id="108" name="Google Shape;108;p48"/>
            <p:cNvSpPr txBox="1"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8"/>
            <p:cNvSpPr txBox="1"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8"/>
            <p:cNvSpPr txBox="1"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kXcabDUg7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hools.ruthmiskin.com/training/view/0SvcYiIT/BBNcQKj6" TargetMode="Externa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literacy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FyDwUKSw7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395287" y="1268412"/>
            <a:ext cx="93662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>
            <a:spLocks noGrp="1"/>
          </p:cNvSpPr>
          <p:nvPr>
            <p:ph type="subTitle" idx="1"/>
          </p:nvPr>
        </p:nvSpPr>
        <p:spPr>
          <a:xfrm>
            <a:off x="1416900" y="3277388"/>
            <a:ext cx="64008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Presentation for Nursery- May 2022 </a:t>
            </a:r>
            <a:endParaRPr/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350" y="492125"/>
            <a:ext cx="4954587" cy="2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6400" y="4460937"/>
            <a:ext cx="1622425" cy="16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1878175" y="6251325"/>
            <a:ext cx="6356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Led by Miss Ponter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d0674ccc4_0_30"/>
          <p:cNvSpPr txBox="1">
            <a:spLocks noGrp="1"/>
          </p:cNvSpPr>
          <p:nvPr>
            <p:ph type="title"/>
          </p:nvPr>
        </p:nvSpPr>
        <p:spPr>
          <a:xfrm>
            <a:off x="396875" y="188912"/>
            <a:ext cx="82296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  <a:endParaRPr/>
          </a:p>
        </p:txBody>
      </p:sp>
      <p:sp>
        <p:nvSpPr>
          <p:cNvPr id="199" name="Google Shape;199;g12d0674ccc4_0_30"/>
          <p:cNvSpPr txBox="1">
            <a:spLocks noGrp="1"/>
          </p:cNvSpPr>
          <p:nvPr>
            <p:ph type="body" idx="1"/>
          </p:nvPr>
        </p:nvSpPr>
        <p:spPr>
          <a:xfrm>
            <a:off x="457212" y="1625275"/>
            <a:ext cx="8229600" cy="3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words are made up of sounds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English language there are 44 sounds  (phonemes)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2700" b="0" i="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Sound Pronunciation Guide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2700" b="0" i="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https://www.youtube.com/watch?v=TkXcabDUg7Q</a:t>
            </a: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27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71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27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12d0674ccc4_0_30"/>
          <p:cNvSpPr/>
          <p:nvPr/>
        </p:nvSpPr>
        <p:spPr>
          <a:xfrm>
            <a:off x="7346062" y="53000"/>
            <a:ext cx="1452546" cy="13811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 extrusionOk="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 extrusionOk="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 extrusionOk="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d0674ccc4_0_37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82296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  <a:endParaRPr/>
          </a:p>
        </p:txBody>
      </p:sp>
      <p:sp>
        <p:nvSpPr>
          <p:cNvPr id="207" name="Google Shape;207;g12d0674ccc4_0_37"/>
          <p:cNvSpPr txBox="1">
            <a:spLocks noGrp="1"/>
          </p:cNvSpPr>
          <p:nvPr>
            <p:ph type="body" idx="1"/>
          </p:nvPr>
        </p:nvSpPr>
        <p:spPr>
          <a:xfrm>
            <a:off x="468312" y="1773237"/>
            <a:ext cx="8363100" cy="4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grapheme is a sound written down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English has more than 150 graphemes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more than 150 ways to represent the 44 sounds using our 26 alphabet letters.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complex code!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d0674ccc4_0_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the code</a:t>
            </a:r>
            <a:endParaRPr/>
          </a:p>
        </p:txBody>
      </p:sp>
      <p:sp>
        <p:nvSpPr>
          <p:cNvPr id="214" name="Google Shape;214;g12d0674ccc4_0_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learn a simple code first</a:t>
            </a:r>
            <a:endParaRPr/>
          </a:p>
        </p:txBody>
      </p:sp>
      <p:pic>
        <p:nvPicPr>
          <p:cNvPr id="215" name="Google Shape;215;g12d0674ccc4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2332037"/>
            <a:ext cx="5953126" cy="41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d0674ccc4_0_50"/>
          <p:cNvSpPr txBox="1"/>
          <p:nvPr/>
        </p:nvSpPr>
        <p:spPr>
          <a:xfrm>
            <a:off x="395287" y="1341437"/>
            <a:ext cx="15843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2d0674ccc4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0"/>
            <a:ext cx="8628061" cy="60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2d0674ccc4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1179512"/>
            <a:ext cx="54737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2d0674ccc4_0_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752600" y="2687637"/>
            <a:ext cx="5473800" cy="11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2d0674ccc4_0_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600" y="3863975"/>
            <a:ext cx="5473700" cy="129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2d0674ccc4_0_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600" y="5156200"/>
            <a:ext cx="5400675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2d0674ccc4_0_50"/>
          <p:cNvSpPr txBox="1"/>
          <p:nvPr/>
        </p:nvSpPr>
        <p:spPr>
          <a:xfrm>
            <a:off x="304800" y="0"/>
            <a:ext cx="88392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2d0674ccc4_0_50"/>
          <p:cNvSpPr txBox="1">
            <a:spLocks noGrp="1"/>
          </p:cNvSpPr>
          <p:nvPr>
            <p:ph type="title"/>
          </p:nvPr>
        </p:nvSpPr>
        <p:spPr>
          <a:xfrm>
            <a:off x="285750" y="115887"/>
            <a:ext cx="8229600" cy="9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complex English alphabetic code </a:t>
            </a:r>
            <a:endParaRPr/>
          </a:p>
        </p:txBody>
      </p:sp>
      <p:sp>
        <p:nvSpPr>
          <p:cNvPr id="229" name="Google Shape;229;g12d0674ccc4_0_50"/>
          <p:cNvSpPr txBox="1"/>
          <p:nvPr/>
        </p:nvSpPr>
        <p:spPr>
          <a:xfrm>
            <a:off x="7239000" y="1066800"/>
            <a:ext cx="12954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g12d0674ccc4_0_63"/>
          <p:cNvGraphicFramePr/>
          <p:nvPr/>
        </p:nvGraphicFramePr>
        <p:xfrm>
          <a:off x="539750" y="57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z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sh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ng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6" name="Google Shape;236;g12d0674ccc4_0_63"/>
          <p:cNvGraphicFramePr/>
          <p:nvPr/>
        </p:nvGraphicFramePr>
        <p:xfrm>
          <a:off x="571500" y="214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6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qu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7" name="Google Shape;237;g12d0674ccc4_0_63"/>
          <p:cNvGraphicFramePr/>
          <p:nvPr/>
        </p:nvGraphicFramePr>
        <p:xfrm>
          <a:off x="571500" y="3643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8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ow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8" name="Google Shape;238;g12d0674ccc4_0_63"/>
          <p:cNvGraphicFramePr/>
          <p:nvPr/>
        </p:nvGraphicFramePr>
        <p:xfrm>
          <a:off x="571500" y="485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1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air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9" name="Google Shape;239;g12d0674ccc4_0_63"/>
          <p:cNvSpPr txBox="1"/>
          <p:nvPr/>
        </p:nvSpPr>
        <p:spPr>
          <a:xfrm>
            <a:off x="363525" y="6072212"/>
            <a:ext cx="2643300" cy="58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1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2d0674ccc4_0_63"/>
          <p:cNvSpPr txBox="1"/>
          <p:nvPr/>
        </p:nvSpPr>
        <p:spPr>
          <a:xfrm>
            <a:off x="6074975" y="6072212"/>
            <a:ext cx="2643300" cy="5850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2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2d0674ccc4_0_63"/>
          <p:cNvSpPr txBox="1"/>
          <p:nvPr/>
        </p:nvSpPr>
        <p:spPr>
          <a:xfrm>
            <a:off x="347662" y="-20637"/>
            <a:ext cx="30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Consonants: stretchy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2d0674ccc4_0_63"/>
          <p:cNvSpPr txBox="1"/>
          <p:nvPr/>
        </p:nvSpPr>
        <p:spPr>
          <a:xfrm>
            <a:off x="4857750" y="3286125"/>
            <a:ext cx="35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Vowels: stretchy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2d0674ccc4_0_63"/>
          <p:cNvSpPr txBox="1"/>
          <p:nvPr/>
        </p:nvSpPr>
        <p:spPr>
          <a:xfrm>
            <a:off x="571500" y="1714500"/>
            <a:ext cx="30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Consonants: bouncy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2d0674ccc4_0_63"/>
          <p:cNvSpPr txBox="1"/>
          <p:nvPr/>
        </p:nvSpPr>
        <p:spPr>
          <a:xfrm>
            <a:off x="363537" y="3227387"/>
            <a:ext cx="35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Vowels: bouncy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2d0674ccc4_0_77" descr="Rhymes for letter formation from RWI | Read write inc phonics, Read write  inc, Letter formation"/>
          <p:cNvPicPr preferRelativeResize="0"/>
          <p:nvPr/>
        </p:nvPicPr>
        <p:blipFill rotWithShape="1">
          <a:blip r:embed="rId3">
            <a:alphaModFix/>
          </a:blip>
          <a:srcRect t="5642"/>
          <a:stretch/>
        </p:blipFill>
        <p:spPr>
          <a:xfrm>
            <a:off x="827087" y="150812"/>
            <a:ext cx="7200899" cy="65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d0674ccc4_0_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Fred...</a:t>
            </a:r>
            <a:endParaRPr/>
          </a:p>
        </p:txBody>
      </p:sp>
      <p:sp>
        <p:nvSpPr>
          <p:cNvPr id="256" name="Google Shape;256;g12d0674ccc4_0_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🞐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 helps children learn to read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can </a:t>
            </a:r>
            <a:r>
              <a:rPr lang="en-US" sz="32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talk in sounds...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(Fred can only say </a:t>
            </a: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c_a_t,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can’t say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call this </a:t>
            </a:r>
            <a:r>
              <a:rPr lang="en-US" sz="32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Talk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7" name="Google Shape;257;g12d0674ccc4_0_81"/>
          <p:cNvPicPr preferRelativeResize="0"/>
          <p:nvPr/>
        </p:nvPicPr>
        <p:blipFill rotWithShape="1">
          <a:blip r:embed="rId3">
            <a:alphaModFix/>
          </a:blip>
          <a:srcRect t="-12607" b="-12595"/>
          <a:stretch/>
        </p:blipFill>
        <p:spPr>
          <a:xfrm>
            <a:off x="6372225" y="104775"/>
            <a:ext cx="215265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d0674ccc4_0_88"/>
          <p:cNvSpPr txBox="1">
            <a:spLocks noGrp="1"/>
          </p:cNvSpPr>
          <p:nvPr>
            <p:ph type="body" idx="1"/>
          </p:nvPr>
        </p:nvSpPr>
        <p:spPr>
          <a:xfrm>
            <a:off x="417512" y="1571625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🞐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children understand Fred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they can </a:t>
            </a: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orally.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Blending is needed for reading.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2d0674ccc4_0_88"/>
          <p:cNvSpPr txBox="1">
            <a:spLocks noGrp="1"/>
          </p:cNvSpPr>
          <p:nvPr>
            <p:ph type="title"/>
          </p:nvPr>
        </p:nvSpPr>
        <p:spPr>
          <a:xfrm>
            <a:off x="611187" y="206375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Fred…</a:t>
            </a:r>
            <a:endParaRPr/>
          </a:p>
        </p:txBody>
      </p:sp>
      <p:pic>
        <p:nvPicPr>
          <p:cNvPr id="266" name="Google Shape;266;g12d0674ccc4_0_88"/>
          <p:cNvPicPr preferRelativeResize="0"/>
          <p:nvPr/>
        </p:nvPicPr>
        <p:blipFill rotWithShape="1">
          <a:blip r:embed="rId3">
            <a:alphaModFix/>
          </a:blip>
          <a:srcRect t="-12607" b="-12595"/>
          <a:stretch/>
        </p:blipFill>
        <p:spPr>
          <a:xfrm>
            <a:off x="6278562" y="203200"/>
            <a:ext cx="2152650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d0674ccc4_0_9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Fred...</a:t>
            </a:r>
            <a:endParaRPr/>
          </a:p>
        </p:txBody>
      </p:sp>
      <p:sp>
        <p:nvSpPr>
          <p:cNvPr id="273" name="Google Shape;273;g12d0674ccc4_0_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🞐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 helps children learn to spell as well!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Children convert words into sounds.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They press the sounds they hear on to their fingers...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We call this </a:t>
            </a:r>
            <a:r>
              <a:rPr lang="en-US" sz="32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Fingers.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4" name="Google Shape;274;g12d0674ccc4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0812" y="4429125"/>
            <a:ext cx="1827211" cy="20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2d0674ccc4_0_96"/>
          <p:cNvPicPr preferRelativeResize="0"/>
          <p:nvPr/>
        </p:nvPicPr>
        <p:blipFill rotWithShape="1">
          <a:blip r:embed="rId4">
            <a:alphaModFix/>
          </a:blip>
          <a:srcRect t="-12607" b="-12595"/>
          <a:stretch/>
        </p:blipFill>
        <p:spPr>
          <a:xfrm>
            <a:off x="6500812" y="95250"/>
            <a:ext cx="215265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d0674ccc4_0_10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words</a:t>
            </a:r>
            <a:endParaRPr/>
          </a:p>
        </p:txBody>
      </p:sp>
      <p:sp>
        <p:nvSpPr>
          <p:cNvPr id="281" name="Google Shape;281;g12d0674ccc4_0_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🞐"/>
            </a:pPr>
            <a:r>
              <a:rPr lang="en-US" sz="36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words are words we can Fred talk. (</a:t>
            </a:r>
            <a:r>
              <a:rPr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Phonetically decodable)</a:t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🞐"/>
            </a:pPr>
            <a:r>
              <a:rPr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These are w</a:t>
            </a:r>
            <a:r>
              <a:rPr lang="en-US" sz="36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ords we can segment and blend.</a:t>
            </a:r>
            <a:endParaRPr/>
          </a:p>
          <a:p>
            <a:pPr marL="342900" marR="0" lvl="0" indent="-171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None/>
            </a:pPr>
            <a:endParaRPr sz="3600" b="0" i="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🞐"/>
            </a:pPr>
            <a:r>
              <a:rPr lang="en-US" sz="36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 example – play and coin.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Phonics at St M&amp;M</a:t>
            </a: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🞐"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using the Read Write Inc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RWI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Scheme as our phonics program.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🞐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is a more structured approach with writing aspects included.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d0674ccc4_0_10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Red Words</a:t>
            </a:r>
            <a:endParaRPr/>
          </a:p>
        </p:txBody>
      </p:sp>
      <p:sp>
        <p:nvSpPr>
          <p:cNvPr id="287" name="Google Shape;287;g12d0674ccc4_0_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Char char="🞐"/>
            </a:pPr>
            <a:r>
              <a:rPr lang="en-US" sz="44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These were called </a:t>
            </a:r>
            <a:r>
              <a:rPr lang="en-US" sz="4400" b="0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tricky words.</a:t>
            </a:r>
            <a:endParaRPr i="1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Char char="🞐"/>
            </a:pPr>
            <a:r>
              <a:rPr lang="en-US" sz="44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Red words are words we can Fred talk.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Char char="🞐"/>
            </a:pPr>
            <a:r>
              <a:rPr lang="en-US" sz="44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For example ‘I’, ‘the’ and ‘said’.</a:t>
            </a:r>
            <a:endParaRPr/>
          </a:p>
          <a:p>
            <a:pPr marL="342900" marR="0" lvl="0" indent="-1333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Char char="🞐"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can’t Fred a red!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Terminology </a:t>
            </a:r>
            <a:endParaRPr/>
          </a:p>
        </p:txBody>
      </p:sp>
      <p:sp>
        <p:nvSpPr>
          <p:cNvPr id="293" name="Google Shape;29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MTYT –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turn your turn.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🞐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to your partner –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their partner.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 talk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using the Fred the frog to sound out and segment the letters in the word. 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>
            <a:spLocks noGrp="1"/>
          </p:cNvSpPr>
          <p:nvPr>
            <p:ph type="title"/>
          </p:nvPr>
        </p:nvSpPr>
        <p:spPr>
          <a:xfrm>
            <a:off x="395287" y="31273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Typical session in Nursery</a:t>
            </a:r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the flashcards of the sounds learnt so far. Recognise and say the sound.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the rhyme to help write. Children practise on a whiteboard.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Recognising the letters in their name.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Fred the Frog – Fred talk simple words.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will begin to write simple words.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Nursery </a:t>
            </a:r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body" idx="1"/>
          </p:nvPr>
        </p:nvSpPr>
        <p:spPr>
          <a:xfrm>
            <a:off x="457200" y="1700212"/>
            <a:ext cx="83629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Nursery children will learn a new letter sound a week. They will focus on the sound at the beginning of words. </a:t>
            </a:r>
            <a:endParaRPr sz="3100"/>
          </a:p>
          <a:p>
            <a:pPr marL="3429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be able to recognise, say and write the letter sound using the flashcards. </a:t>
            </a:r>
            <a:endParaRPr sz="3100"/>
          </a:p>
          <a:p>
            <a:pPr marL="3429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a rhyme to help your child to form the letter correctly. </a:t>
            </a:r>
            <a:endParaRPr sz="3100"/>
          </a:p>
          <a:p>
            <a:pPr marL="3429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ready they will move on to Fred talk to read simple words. </a:t>
            </a:r>
            <a:endParaRPr sz="31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42486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RWI Resources we use in school</a:t>
            </a:r>
            <a:endParaRPr/>
          </a:p>
        </p:txBody>
      </p:sp>
      <p:pic>
        <p:nvPicPr>
          <p:cNvPr id="312" name="Google Shape;312;p28" descr="Read Write Inc Phonics: Teacher's Kit Super Easy Buy Pack: Miskin, Ruth:  9780198374213: Amazon.com: Book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6342"/>
          <a:stretch/>
        </p:blipFill>
        <p:spPr>
          <a:xfrm>
            <a:off x="1116012" y="1700212"/>
            <a:ext cx="4165600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 descr="Read Write Inc. Phonics: Ditty Photocopy Masters: Amazon.co.uk: Miskin,  Ruth, Archbold, Tim: 9780198462514: Boo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5462" y="1716087"/>
            <a:ext cx="15875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 descr="Parent guide to Read Write Inc. Phonics | Oxford Owl"/>
          <p:cNvPicPr preferRelativeResize="0"/>
          <p:nvPr/>
        </p:nvPicPr>
        <p:blipFill rotWithShape="1">
          <a:blip r:embed="rId5">
            <a:alphaModFix/>
          </a:blip>
          <a:srcRect l="20789" r="22510"/>
          <a:stretch/>
        </p:blipFill>
        <p:spPr>
          <a:xfrm>
            <a:off x="684212" y="4541837"/>
            <a:ext cx="1727200" cy="21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 descr="Read Write Inc. Phonics: Sound Blending Books - Mixed Pack of 10 (1 of  each): Amazon.co.uk: Archbold, Tim, Miskin, Ruth: 9780198424567: Book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95575" y="4622800"/>
            <a:ext cx="367665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help your child at home…</a:t>
            </a:r>
            <a:endParaRPr/>
          </a:p>
        </p:txBody>
      </p:sp>
      <p:pic>
        <p:nvPicPr>
          <p:cNvPr id="321" name="Google Shape;321;p32" descr="Screen Shot 2014-08-12 at 12.32.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9425" y="1717675"/>
            <a:ext cx="5072062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can practice pronouncing sounds.</a:t>
            </a:r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body" idx="1"/>
          </p:nvPr>
        </p:nvSpPr>
        <p:spPr>
          <a:xfrm>
            <a:off x="755650" y="15954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no ‘fuh’ and ‘luh’!</a:t>
            </a:r>
            <a:endParaRPr/>
          </a:p>
        </p:txBody>
      </p:sp>
      <p:pic>
        <p:nvPicPr>
          <p:cNvPr id="329" name="Google Shape;329;p33" descr="Screen Shot 2014-08-01 at 16.19.5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2603500"/>
            <a:ext cx="3541712" cy="352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books home</a:t>
            </a:r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Books will be sent home to be shared with your child.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called ‘Book Bag Books’. They will match the sounds your child would be learning in the classroom. </a:t>
            </a:r>
            <a:endParaRPr/>
          </a:p>
        </p:txBody>
      </p:sp>
      <p:pic>
        <p:nvPicPr>
          <p:cNvPr id="336" name="Google Shape;3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62" y="3068637"/>
            <a:ext cx="7381875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 how can you help your child?</a:t>
            </a:r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1"/>
          </p:nvPr>
        </p:nvSpPr>
        <p:spPr>
          <a:xfrm>
            <a:off x="428625" y="1500187"/>
            <a:ext cx="8229600" cy="470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🞐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knowing the 44 sounds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🞐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knowing how to blend using Fred Talk for reading                            </a:t>
            </a:r>
            <a:r>
              <a:rPr lang="en-US" sz="24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m_a_t </a:t>
            </a:r>
            <a:endParaRPr sz="2400" b="1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omic Sans MS"/>
              <a:buChar char="🞐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By using sounds for the letters of your child’s name- no uppercase letters!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4" name="Google Shape;344;p35" descr="SimpleSoundPos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530350"/>
            <a:ext cx="2633662" cy="166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7962" y="3666175"/>
            <a:ext cx="1184275" cy="131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5"/>
          <p:cNvPicPr preferRelativeResize="0"/>
          <p:nvPr/>
        </p:nvPicPr>
        <p:blipFill rotWithShape="1">
          <a:blip r:embed="rId5">
            <a:alphaModFix/>
          </a:blip>
          <a:srcRect t="-12602" b="-12600"/>
          <a:stretch/>
        </p:blipFill>
        <p:spPr>
          <a:xfrm>
            <a:off x="2017775" y="3784500"/>
            <a:ext cx="215265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>
            <a:spLocks noGrp="1"/>
          </p:cNvSpPr>
          <p:nvPr>
            <p:ph type="title"/>
          </p:nvPr>
        </p:nvSpPr>
        <p:spPr>
          <a:xfrm>
            <a:off x="420687" y="1889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And...</a:t>
            </a:r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body" idx="1"/>
          </p:nvPr>
        </p:nvSpPr>
        <p:spPr>
          <a:xfrm>
            <a:off x="457200" y="1628775"/>
            <a:ext cx="822960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Char char="🞐"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having fun with Fred Talk at home!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None/>
            </a:pPr>
            <a:endParaRPr sz="44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None/>
            </a:pPr>
            <a:r>
              <a:rPr lang="en-US" sz="4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“Where’s your c-oa-t?”   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None/>
            </a:pPr>
            <a:r>
              <a:rPr lang="en-US" sz="4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“Time for b-e-d!”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synthetic phonics?</a:t>
            </a: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“Synthetic phonics offers the vast majority of young children the best and most direct route to becoming skilled readers and writers”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Sir Jim Rose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Rose Review of Reading 2006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Synthetic phonics is the ability to convert a letter or letter group into sounds that are then blended together into a word.  </a:t>
            </a:r>
            <a:endParaRPr/>
          </a:p>
          <a:p>
            <a:pPr marL="34290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And...</a:t>
            </a:r>
            <a:endParaRPr/>
          </a:p>
        </p:txBody>
      </p:sp>
      <p:sp>
        <p:nvSpPr>
          <p:cNvPr id="360" name="Google Shape;360;p37"/>
          <p:cNvSpPr txBox="1">
            <a:spLocks noGrp="1"/>
          </p:cNvSpPr>
          <p:nvPr>
            <p:ph type="body" idx="1"/>
          </p:nvPr>
        </p:nvSpPr>
        <p:spPr>
          <a:xfrm>
            <a:off x="428625" y="1714500"/>
            <a:ext cx="82296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🞐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your child lots of lovely stories and asking lots of questions!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these prompts to help you: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6011862" y="3644900"/>
            <a:ext cx="2390775" cy="1439862"/>
          </a:xfrm>
          <a:prstGeom prst="cloudCallout">
            <a:avLst>
              <a:gd name="adj1" fmla="val 24221"/>
              <a:gd name="adj2" fmla="val 22675"/>
            </a:avLst>
          </a:prstGeom>
          <a:gradFill>
            <a:gsLst>
              <a:gs pos="0">
                <a:srgbClr val="FFFF99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that character thinking?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3492500" y="5300662"/>
            <a:ext cx="2139950" cy="1216025"/>
          </a:xfrm>
          <a:prstGeom prst="wedgeEllipseCallout">
            <a:avLst>
              <a:gd name="adj1" fmla="val -6490"/>
              <a:gd name="adj2" fmla="val 21829"/>
            </a:avLst>
          </a:prstGeom>
          <a:gradFill>
            <a:gsLst>
              <a:gs pos="0">
                <a:srgbClr val="FF99CC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character saying?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6089650" y="5300662"/>
            <a:ext cx="2803525" cy="1441450"/>
          </a:xfrm>
          <a:prstGeom prst="ellipse">
            <a:avLst/>
          </a:prstGeom>
          <a:gradFill>
            <a:gsLst>
              <a:gs pos="0">
                <a:srgbClr val="66FF99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that character is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 now?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323850" y="4005262"/>
            <a:ext cx="3157537" cy="2016125"/>
          </a:xfrm>
          <a:prstGeom prst="irregularSeal1">
            <a:avLst/>
          </a:prstGeom>
          <a:gradFill>
            <a:gsLst>
              <a:gs pos="0">
                <a:schemeClr val="lt1"/>
              </a:gs>
              <a:gs pos="100000">
                <a:srgbClr val="0099CC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happening?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3563937" y="3933825"/>
            <a:ext cx="2160587" cy="1000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80"/>
              </a:gs>
              <a:gs pos="50000">
                <a:srgbClr val="FFD4B3"/>
              </a:gs>
              <a:gs pos="100000">
                <a:srgbClr val="FFE9DA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happens next?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2d0674ccc4_0_2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with your child at home.</a:t>
            </a:r>
            <a:endParaRPr/>
          </a:p>
        </p:txBody>
      </p:sp>
      <p:sp>
        <p:nvSpPr>
          <p:cNvPr id="372" name="Google Shape;372;g12d0674ccc4_0_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g12d0674ccc4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75" y="1587038"/>
            <a:ext cx="4217826" cy="42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2d0674ccc4_0_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450" y="1637612"/>
            <a:ext cx="3937625" cy="42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2d0674ccc4_0_211"/>
          <p:cNvSpPr txBox="1"/>
          <p:nvPr/>
        </p:nvSpPr>
        <p:spPr>
          <a:xfrm>
            <a:off x="301650" y="5855425"/>
            <a:ext cx="854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https://schools.ruthmiskin.com/training/view/0SvcYiIT/BBNcQKj6</a:t>
            </a:r>
            <a:r>
              <a:rPr lang="en-US" sz="2100">
                <a:solidFill>
                  <a:schemeClr val="dk1"/>
                </a:solidFill>
              </a:rPr>
              <a:t> (link will work until 5th July 2022)</a:t>
            </a:r>
            <a:endParaRPr sz="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Practical activities </a:t>
            </a:r>
            <a:endParaRPr/>
          </a:p>
        </p:txBody>
      </p:sp>
      <p:pic>
        <p:nvPicPr>
          <p:cNvPr id="381" name="Google Shape;381;p39" descr="Practical Phonics Activities - Stimulating Learning | Phonics activities,  Phonics, Phonics interventio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38275"/>
            <a:ext cx="2516187" cy="188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9" descr="How to Teach Tricky Words so They Aren't Tricky! | Phonics Hero"/>
          <p:cNvPicPr preferRelativeResize="0"/>
          <p:nvPr/>
        </p:nvPicPr>
        <p:blipFill rotWithShape="1">
          <a:blip r:embed="rId4">
            <a:alphaModFix/>
          </a:blip>
          <a:srcRect r="50743"/>
          <a:stretch/>
        </p:blipFill>
        <p:spPr>
          <a:xfrm>
            <a:off x="3132137" y="1935162"/>
            <a:ext cx="1368425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9" descr="44 Phonics Activities from Stimulating Learning with Rachel ideas | phonics  activities, phonics, ey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462" y="1692275"/>
            <a:ext cx="22479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 descr="Outdoor Phonics Activity – Learn How to Teach Your Child How to Read! | Go  Play Today - Activities For Toddlers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4130675"/>
            <a:ext cx="23336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9" descr="Sorting Baskets Phonics Activity - The Imagination Tre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3387" y="4130675"/>
            <a:ext cx="2174875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 descr="Free Phonics Play Online Games Interactive Letters And Soun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94525" y="1698625"/>
            <a:ext cx="20161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9" descr="Blending. | Phonics interventions, Phonics lessons, Phonics activities"/>
          <p:cNvPicPr preferRelativeResize="0"/>
          <p:nvPr/>
        </p:nvPicPr>
        <p:blipFill rotWithShape="1">
          <a:blip r:embed="rId9">
            <a:alphaModFix/>
          </a:blip>
          <a:srcRect b="10650"/>
          <a:stretch/>
        </p:blipFill>
        <p:spPr>
          <a:xfrm>
            <a:off x="5307012" y="3978275"/>
            <a:ext cx="2528887" cy="22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Play with sounds</a:t>
            </a:r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Spy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⦿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are walking down the road play I spy using sounds e.g. I spy with my little eye something beginning with b.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Them All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⦿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everything beginning with ....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your child a sound and find as many objects as they can.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Snap/Matching pairs</a:t>
            </a:r>
            <a:endParaRPr/>
          </a:p>
        </p:txBody>
      </p:sp>
      <p:sp>
        <p:nvSpPr>
          <p:cNvPr id="399" name="Google Shape;39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⦿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few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sounds/phonemes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cards. Play snap with your child as you put the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card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down, ask them to say the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sound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out loud. If they match then the first person to say ‘Snap’ gets all the cards. Who can collect all the cards?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⦿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few of the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sounds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cards at least twice. Turn over 2 at a time. Read both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sound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they match, then you keep them and if not turn them over.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And...</a:t>
            </a:r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body" idx="1"/>
          </p:nvPr>
        </p:nvSpPr>
        <p:spPr>
          <a:xfrm>
            <a:off x="457200" y="1571625"/>
            <a:ext cx="8229600" cy="464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🞐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enriching conversations through description: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“Look at that rain. It looks like little diamonds sparkling on the window pane!”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🞐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praising your child for using new words or interesting images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🞐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having a look at the parents’ pages on the web for tips and resources for supporting your child at home: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www.ruthmiskinliteracy.com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this stage, they need to listen, understand more and share their ideas within the classroom.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Speaking &amp; Listening at home: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Char char="⦿"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chat during meal times.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Char char="⦿"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a game together.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Char char="⦿"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 the things you see and do when you are out and about.</a:t>
            </a:r>
            <a:endParaRPr/>
          </a:p>
          <a:p>
            <a:pPr marL="273050" marR="0" lvl="0" indent="-27305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19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they can’t say it, they can’t write it’.</a:t>
            </a: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73050" marR="0" lvl="0" indent="-182561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encourage the development of language and listening skills in order to develop children's writing ability.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not something they can do on their own.</a:t>
            </a:r>
            <a:endParaRPr/>
          </a:p>
          <a:p>
            <a:pPr marL="273050" marR="0" lvl="0" indent="-27305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your child to talk and interact with you at every possibility.</a:t>
            </a:r>
            <a:endParaRPr/>
          </a:p>
          <a:p>
            <a:pPr marL="342900" marR="0" lvl="0" indent="-252411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2"/>
              </a:buClr>
              <a:buSzPts val="1425"/>
              <a:buFont typeface="Noto Sans Symbols"/>
              <a:buNone/>
            </a:pPr>
            <a:endParaRPr sz="19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Speaking and Listening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"/>
          <p:cNvSpPr txBox="1">
            <a:spLocks noGrp="1"/>
          </p:cNvSpPr>
          <p:nvPr>
            <p:ph type="body" idx="1"/>
          </p:nvPr>
        </p:nvSpPr>
        <p:spPr>
          <a:xfrm>
            <a:off x="827087" y="1628775"/>
            <a:ext cx="7273925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Noto Sans Symbols"/>
              <a:buNone/>
            </a:pPr>
            <a:r>
              <a:rPr lang="en-US" sz="8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pic>
        <p:nvPicPr>
          <p:cNvPr id="418" name="Google Shape;418;p44" descr="What Questions Should You Ask During the Product Lifecycle? | Machine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027" y="4429275"/>
            <a:ext cx="3326424" cy="1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you... </a:t>
            </a:r>
            <a:endParaRPr/>
          </a:p>
        </p:txBody>
      </p:sp>
      <p:pic>
        <p:nvPicPr>
          <p:cNvPr id="424" name="Google Shape;42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062" y="0"/>
            <a:ext cx="2678112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/>
        </p:nvSpPr>
        <p:spPr>
          <a:xfrm>
            <a:off x="2803525" y="3114675"/>
            <a:ext cx="475138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Happy reading</a:t>
            </a:r>
            <a:r>
              <a:rPr lang="en-US" sz="4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aramond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45" descr="http://t0.gstatic.com/images?q=tbn:ANd9GcQpVfHMSR4PaMcl17BI_Y377kkg2uRZxucOTg-viPpnJqGMcDxO:blog.giftgenies.com/wp-content/uploads/2010/05/kids-books2-1024x64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6737" y="4443412"/>
            <a:ext cx="2952750" cy="18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 descr="Figure 2. Different patterns of perform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785812"/>
            <a:ext cx="8143875" cy="55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2195512" y="333375"/>
            <a:ext cx="4786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view of reading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d0674ccc4_0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Phonics at St M&amp;M</a:t>
            </a:r>
            <a:endParaRPr/>
          </a:p>
        </p:txBody>
      </p:sp>
      <p:sp>
        <p:nvSpPr>
          <p:cNvPr id="163" name="Google Shape;163;g12d0674ccc4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🞐"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using the Read Write Inc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RWI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cheme as our phonics program.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🞐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is a more structured approach with writing aspects included.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d0674ccc4_0_5"/>
          <p:cNvSpPr txBox="1">
            <a:spLocks noGrp="1"/>
          </p:cNvSpPr>
          <p:nvPr>
            <p:ph type="title"/>
          </p:nvPr>
        </p:nvSpPr>
        <p:spPr>
          <a:xfrm>
            <a:off x="395287" y="277812"/>
            <a:ext cx="82914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Read Write Inc Phonics?</a:t>
            </a:r>
            <a:endParaRPr/>
          </a:p>
        </p:txBody>
      </p:sp>
      <p:sp>
        <p:nvSpPr>
          <p:cNvPr id="170" name="Google Shape;170;g12d0674ccc4_0_5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Tried and tested over many years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Systematic and structured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success in reading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and ongoing staff development</a:t>
            </a:r>
            <a:endParaRPr/>
          </a:p>
          <a:p>
            <a:pPr marL="342900" lvl="0" indent="-2762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</a:pPr>
            <a:endParaRPr sz="1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RWI Introduction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https://www.youtube.com/watch?v=lFyDwUKSw7Y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d0674ccc4_0_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Read Write Inc Phonics?</a:t>
            </a:r>
            <a:endParaRPr/>
          </a:p>
        </p:txBody>
      </p:sp>
      <p:sp>
        <p:nvSpPr>
          <p:cNvPr id="177" name="Google Shape;177;g12d0674ccc4_0_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1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1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❑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rapid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read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children can…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❑"/>
            </a:pP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to learn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rest of their lives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d0674ccc4_0_17"/>
          <p:cNvSpPr txBox="1">
            <a:spLocks noGrp="1"/>
          </p:cNvSpPr>
          <p:nvPr>
            <p:ph type="title"/>
          </p:nvPr>
        </p:nvSpPr>
        <p:spPr>
          <a:xfrm>
            <a:off x="468312" y="115887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/>
          </a:p>
        </p:txBody>
      </p:sp>
      <p:sp>
        <p:nvSpPr>
          <p:cNvPr id="184" name="Google Shape;184;g12d0674ccc4_0_17"/>
          <p:cNvSpPr txBox="1">
            <a:spLocks noGrp="1"/>
          </p:cNvSpPr>
          <p:nvPr>
            <p:ph type="body" idx="1"/>
          </p:nvPr>
        </p:nvSpPr>
        <p:spPr>
          <a:xfrm>
            <a:off x="468312" y="1412875"/>
            <a:ext cx="8363100" cy="4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Children: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44 sounds and matching letters/letter groups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blend sounds to read words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lots of specially written books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This is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decoding.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d0674ccc4_0_23"/>
          <p:cNvSpPr txBox="1">
            <a:spLocks noGrp="1"/>
          </p:cNvSpPr>
          <p:nvPr>
            <p:ph type="title"/>
          </p:nvPr>
        </p:nvSpPr>
        <p:spPr>
          <a:xfrm>
            <a:off x="468312" y="115887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/>
          </a:p>
        </p:txBody>
      </p:sp>
      <p:sp>
        <p:nvSpPr>
          <p:cNvPr id="191" name="Google Shape;191;g12d0674ccc4_0_23"/>
          <p:cNvSpPr txBox="1">
            <a:spLocks noGrp="1"/>
          </p:cNvSpPr>
          <p:nvPr>
            <p:ph type="body" idx="1"/>
          </p:nvPr>
        </p:nvSpPr>
        <p:spPr>
          <a:xfrm>
            <a:off x="468312" y="1331912"/>
            <a:ext cx="8229600" cy="4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Children: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 lot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what they have read to show they understand.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and discuss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ideas to deepen understanding.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This is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comprehending.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 lots of talking in partners.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g12d0674ccc4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962" y="4614862"/>
            <a:ext cx="1893887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On-screen Show (4:3)</PresentationFormat>
  <Paragraphs>293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Arimo</vt:lpstr>
      <vt:lpstr>Arial</vt:lpstr>
      <vt:lpstr>Comic Sans MS</vt:lpstr>
      <vt:lpstr>Times New Roman</vt:lpstr>
      <vt:lpstr>Verdana</vt:lpstr>
      <vt:lpstr>Garamond</vt:lpstr>
      <vt:lpstr>Noto Sans Symbols</vt:lpstr>
      <vt:lpstr>Calibri</vt:lpstr>
      <vt:lpstr>Level</vt:lpstr>
      <vt:lpstr>1_Level</vt:lpstr>
      <vt:lpstr>PowerPoint Presentation</vt:lpstr>
      <vt:lpstr>Phonics at St M&amp;M</vt:lpstr>
      <vt:lpstr>Why synthetic phonics?</vt:lpstr>
      <vt:lpstr>PowerPoint Presentation</vt:lpstr>
      <vt:lpstr>Phonics at St M&amp;M</vt:lpstr>
      <vt:lpstr>Why Read Write Inc Phonics?</vt:lpstr>
      <vt:lpstr>What is Read Write Inc Phonics?</vt:lpstr>
      <vt:lpstr>How does it work?</vt:lpstr>
      <vt:lpstr>How does it work?</vt:lpstr>
      <vt:lpstr>Sounds</vt:lpstr>
      <vt:lpstr>Graphemes</vt:lpstr>
      <vt:lpstr>Learning the code</vt:lpstr>
      <vt:lpstr>   The complex English alphabetic code </vt:lpstr>
      <vt:lpstr>PowerPoint Presentation</vt:lpstr>
      <vt:lpstr>PowerPoint Presentation</vt:lpstr>
      <vt:lpstr>Fred...</vt:lpstr>
      <vt:lpstr>Fred…</vt:lpstr>
      <vt:lpstr>Fred...</vt:lpstr>
      <vt:lpstr>Green words</vt:lpstr>
      <vt:lpstr>Red Words</vt:lpstr>
      <vt:lpstr>Terminology </vt:lpstr>
      <vt:lpstr>Typical session in Nursery</vt:lpstr>
      <vt:lpstr>Nursery </vt:lpstr>
      <vt:lpstr>RWI Resources we use in school</vt:lpstr>
      <vt:lpstr>How to help your child at home…</vt:lpstr>
      <vt:lpstr>You can practice pronouncing sounds.</vt:lpstr>
      <vt:lpstr>Reading books home</vt:lpstr>
      <vt:lpstr>So how can you help your child?</vt:lpstr>
      <vt:lpstr>And...</vt:lpstr>
      <vt:lpstr>And...</vt:lpstr>
      <vt:lpstr>Reading with your child at home.</vt:lpstr>
      <vt:lpstr>Practical activities </vt:lpstr>
      <vt:lpstr>Play with sounds</vt:lpstr>
      <vt:lpstr>Snap/Matching pairs</vt:lpstr>
      <vt:lpstr>And...</vt:lpstr>
      <vt:lpstr>Speaking and Listening</vt:lpstr>
      <vt:lpstr>PowerPoint Presentation</vt:lpstr>
      <vt:lpstr>Thank you...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Janey</dc:creator>
  <cp:lastModifiedBy>Siobhan Ponter</cp:lastModifiedBy>
  <cp:revision>1</cp:revision>
  <dcterms:created xsi:type="dcterms:W3CDTF">2003-03-26T20:06:03Z</dcterms:created>
  <dcterms:modified xsi:type="dcterms:W3CDTF">2022-05-24T15:54:27Z</dcterms:modified>
</cp:coreProperties>
</file>